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6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5" r:id="rId3"/>
    <p:sldId id="260" r:id="rId4"/>
    <p:sldId id="266" r:id="rId5"/>
    <p:sldId id="263" r:id="rId6"/>
    <p:sldId id="261" r:id="rId7"/>
    <p:sldId id="264" r:id="rId8"/>
  </p:sldIdLst>
  <p:sldSz cx="10287000" cy="6858000" type="35mm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000066"/>
    <a:srgbClr val="3C0023"/>
    <a:srgbClr val="FAFD00"/>
    <a:srgbClr val="FF5008"/>
    <a:srgbClr val="618FFD"/>
    <a:srgbClr val="A3F25F"/>
    <a:srgbClr val="00FF00"/>
    <a:srgbClr val="414141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9" autoAdjust="0"/>
    <p:restoredTop sz="86323" autoAdjust="0"/>
  </p:normalViewPr>
  <p:slideViewPr>
    <p:cSldViewPr>
      <p:cViewPr>
        <p:scale>
          <a:sx n="70" d="100"/>
          <a:sy n="70" d="100"/>
        </p:scale>
        <p:origin x="-1686" y="-84"/>
      </p:cViewPr>
      <p:guideLst>
        <p:guide orient="horz" pos="2341"/>
        <p:guide pos="791"/>
      </p:guideLst>
    </p:cSldViewPr>
  </p:slideViewPr>
  <p:outlineViewPr>
    <p:cViewPr>
      <p:scale>
        <a:sx n="33" d="100"/>
        <a:sy n="33" d="100"/>
      </p:scale>
      <p:origin x="0" y="9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2970" y="-108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288073" y="299405"/>
            <a:ext cx="4668324" cy="4657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5500" tIns="47750" rIns="95500" bIns="4775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dirty="0" smtClean="0">
                <a:latin typeface="Comic Sans MS" panose="030F0702030302020204" pitchFamily="66" charset="0"/>
              </a:rPr>
              <a:t>EuCheMS-DAC overview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18619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1" y="4567471"/>
            <a:ext cx="5364481" cy="37815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06" tIns="46424" rIns="94506" bIns="464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notes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99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9825" y="841375"/>
            <a:ext cx="5035550" cy="33575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="" xmlns:p14="http://schemas.microsoft.com/office/powerpoint/2010/main" val="10693465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9825" y="841375"/>
            <a:ext cx="5035550" cy="3357563"/>
          </a:xfrm>
          <a:ln cap="flat"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9825" y="841375"/>
            <a:ext cx="5035550" cy="3357563"/>
          </a:xfrm>
          <a:ln cap="flat"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9825" y="841375"/>
            <a:ext cx="5035550" cy="3357563"/>
          </a:xfrm>
          <a:ln cap="flat"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031133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D3-9F66-4B0C-A11F-7B5C5A6F3A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827795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10000">
        <p:fade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2268-05D2-4545-ABBA-9C5BEE8427D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5046818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10000">
        <p:fade/>
      </p:transition>
    </mc:Choice>
    <mc:Fallback>
      <p:transition spd="slow" advClick="0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D3-9F66-4B0C-A11F-7B5C5A6F3A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586221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10000">
        <p:fade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600203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356353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4725" y="6356353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350" y="6356353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C2268-05D2-4545-ABBA-9C5BEE8427D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743568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4" r:id="rId2"/>
    <p:sldLayoutId id="2147483675" r:id="rId3"/>
  </p:sldLayoutIdLst>
  <mc:AlternateContent xmlns:mc="http://schemas.openxmlformats.org/markup-compatibility/2006">
    <mc:Choice xmlns="" xmlns:p14="http://schemas.microsoft.com/office/powerpoint/2010/main" Requires="p14">
      <p:transition spd="slow" p14:dur="2000" advClick="0" advTm="10000">
        <p:fade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i="1" kern="1200" baseline="0">
          <a:solidFill>
            <a:schemeClr val="tx1"/>
          </a:solidFill>
          <a:latin typeface="Comic Sans MS" panose="030F0702030302020204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b="1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chems.eu/divisions/analytical-chemistry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5" name="Rectangle 39"/>
          <p:cNvSpPr>
            <a:spLocks noGrp="1" noChangeArrowheads="1"/>
          </p:cNvSpPr>
          <p:nvPr>
            <p:ph type="title"/>
          </p:nvPr>
        </p:nvSpPr>
        <p:spPr>
          <a:xfrm>
            <a:off x="102940" y="419100"/>
            <a:ext cx="9936410" cy="777875"/>
          </a:xfrm>
        </p:spPr>
        <p:txBody>
          <a:bodyPr/>
          <a:lstStyle/>
          <a:p>
            <a:pPr algn="ctr">
              <a:defRPr/>
            </a:pPr>
            <a:r>
              <a:rPr lang="en-GB" sz="3600" b="1" i="0" dirty="0" err="1" smtClean="0">
                <a:latin typeface="Comic Sans MS" pitchFamily="66" charset="0"/>
              </a:rPr>
              <a:t>EuChe</a:t>
            </a:r>
            <a:r>
              <a:rPr lang="sr-Latn-RS" sz="3600" b="1" i="0" dirty="0" smtClean="0">
                <a:latin typeface="Comic Sans MS" pitchFamily="66" charset="0"/>
              </a:rPr>
              <a:t>m</a:t>
            </a:r>
            <a:r>
              <a:rPr lang="en-GB" sz="3600" b="1" i="0" dirty="0" smtClean="0">
                <a:latin typeface="Comic Sans MS" pitchFamily="66" charset="0"/>
              </a:rPr>
              <a:t>S</a:t>
            </a:r>
            <a:endParaRPr lang="en-GB" sz="3600" b="1" i="0" dirty="0">
              <a:latin typeface="Comic Sans MS" pitchFamily="66" charset="0"/>
            </a:endParaRPr>
          </a:p>
        </p:txBody>
      </p:sp>
      <p:sp>
        <p:nvSpPr>
          <p:cNvPr id="4099" name="Rectangle 90"/>
          <p:cNvSpPr>
            <a:spLocks noChangeArrowheads="1"/>
          </p:cNvSpPr>
          <p:nvPr/>
        </p:nvSpPr>
        <p:spPr bwMode="auto">
          <a:xfrm>
            <a:off x="0" y="4621213"/>
            <a:ext cx="222250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sz="1200"/>
              <a:t> </a:t>
            </a:r>
            <a:endParaRPr lang="en-GB"/>
          </a:p>
        </p:txBody>
      </p:sp>
      <p:sp>
        <p:nvSpPr>
          <p:cNvPr id="4100" name="Text Box 104"/>
          <p:cNvSpPr txBox="1">
            <a:spLocks noChangeArrowheads="1"/>
          </p:cNvSpPr>
          <p:nvPr/>
        </p:nvSpPr>
        <p:spPr bwMode="auto">
          <a:xfrm>
            <a:off x="102940" y="1124744"/>
            <a:ext cx="10184060" cy="5355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GB" sz="26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Eu</a:t>
            </a:r>
            <a:r>
              <a:rPr lang="en-GB" sz="2600" b="1" dirty="0" smtClean="0">
                <a:latin typeface="Comic Sans MS" panose="030F0702030302020204" pitchFamily="66" charset="0"/>
              </a:rPr>
              <a:t>ropean </a:t>
            </a:r>
            <a:r>
              <a:rPr lang="en-GB" sz="26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Che</a:t>
            </a:r>
            <a:r>
              <a:rPr lang="en-GB" sz="2600" b="1" dirty="0" smtClean="0">
                <a:latin typeface="Comic Sans MS" panose="030F0702030302020204" pitchFamily="66" charset="0"/>
              </a:rPr>
              <a:t>mical </a:t>
            </a:r>
            <a:r>
              <a:rPr lang="en-GB" sz="26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</a:t>
            </a:r>
            <a:r>
              <a:rPr lang="sr-Latn-RS" sz="26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o</a:t>
            </a:r>
            <a:r>
              <a:rPr lang="en-GB" sz="2600" b="1" dirty="0" smtClean="0">
                <a:latin typeface="Comic Sans MS" panose="030F0702030302020204" pitchFamily="66" charset="0"/>
              </a:rPr>
              <a:t>c</a:t>
            </a:r>
            <a:r>
              <a:rPr lang="sr-Latn-RS" sz="2600" b="1" dirty="0" smtClean="0">
                <a:latin typeface="Comic Sans MS" panose="030F0702030302020204" pitchFamily="66" charset="0"/>
              </a:rPr>
              <a:t>iety</a:t>
            </a:r>
            <a:r>
              <a:rPr lang="en-GB" sz="2600" b="1" dirty="0" smtClean="0">
                <a:latin typeface="Comic Sans MS" panose="030F0702030302020204" pitchFamily="66" charset="0"/>
              </a:rPr>
              <a:t> </a:t>
            </a:r>
          </a:p>
          <a:p>
            <a:pPr marL="723900" indent="-3683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600" b="1" dirty="0" err="1" smtClean="0">
                <a:latin typeface="Comic Sans MS" panose="030F0702030302020204" pitchFamily="66" charset="0"/>
              </a:rPr>
              <a:t>EuChe</a:t>
            </a:r>
            <a:r>
              <a:rPr lang="sr-Latn-RS" sz="2600" b="1" dirty="0" smtClean="0">
                <a:latin typeface="Comic Sans MS" panose="030F0702030302020204" pitchFamily="66" charset="0"/>
              </a:rPr>
              <a:t>m</a:t>
            </a:r>
            <a:r>
              <a:rPr lang="en-GB" sz="2600" b="1" dirty="0" smtClean="0">
                <a:latin typeface="Comic Sans MS" panose="030F0702030302020204" pitchFamily="66" charset="0"/>
              </a:rPr>
              <a:t>S Overview</a:t>
            </a:r>
            <a:endParaRPr lang="en-GB" sz="2600" b="1" dirty="0">
              <a:latin typeface="Comic Sans MS" panose="030F0702030302020204" pitchFamily="66" charset="0"/>
            </a:endParaRPr>
          </a:p>
          <a:p>
            <a:pPr marL="1181100" lvl="2" indent="-368300">
              <a:buFont typeface="Comic Sans MS" panose="030F0702030302020204" pitchFamily="66" charset="0"/>
              <a:buChar char="–"/>
            </a:pPr>
            <a:r>
              <a:rPr lang="sr-Latn-RS" dirty="0" smtClean="0">
                <a:latin typeface="Comic Sans MS" panose="030F0702030302020204" pitchFamily="66" charset="0"/>
              </a:rPr>
              <a:t>41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national chemical societies </a:t>
            </a:r>
            <a:r>
              <a:rPr lang="sr-Latn-RS" dirty="0">
                <a:latin typeface="Comic Sans MS" panose="030F0702030302020204" pitchFamily="66" charset="0"/>
              </a:rPr>
              <a:t>and </a:t>
            </a:r>
            <a:r>
              <a:rPr lang="sr-Latn-RS" dirty="0" smtClean="0">
                <a:latin typeface="Comic Sans MS" panose="030F0702030302020204" pitchFamily="66" charset="0"/>
              </a:rPr>
              <a:t>6 supporting members</a:t>
            </a:r>
            <a:endParaRPr lang="en-GB" dirty="0">
              <a:latin typeface="Comic Sans MS" panose="030F0702030302020204" pitchFamily="66" charset="0"/>
            </a:endParaRPr>
          </a:p>
          <a:p>
            <a:pPr marL="1181100" lvl="2" indent="-368300">
              <a:buFont typeface="Comic Sans MS" panose="030F0702030302020204" pitchFamily="66" charset="0"/>
              <a:buChar char="–"/>
            </a:pPr>
            <a:r>
              <a:rPr lang="sr-Latn-RS" dirty="0" smtClean="0">
                <a:latin typeface="Comic Sans MS" panose="030F0702030302020204" pitchFamily="66" charset="0"/>
              </a:rPr>
              <a:t>~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160,000 chemists from universities, </a:t>
            </a:r>
            <a:r>
              <a:rPr lang="en-US" dirty="0" smtClean="0">
                <a:latin typeface="Comic Sans MS" panose="030F0702030302020204" pitchFamily="66" charset="0"/>
              </a:rPr>
              <a:t>research</a:t>
            </a:r>
            <a:r>
              <a:rPr lang="sr-Latn-RS" dirty="0" smtClean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institutes</a:t>
            </a:r>
            <a:r>
              <a:rPr lang="en-US" dirty="0">
                <a:latin typeface="Comic Sans MS" panose="030F0702030302020204" pitchFamily="66" charset="0"/>
              </a:rPr>
              <a:t>, industry, governmental </a:t>
            </a:r>
            <a:r>
              <a:rPr lang="en-US" dirty="0" smtClean="0">
                <a:latin typeface="Comic Sans MS" panose="030F0702030302020204" pitchFamily="66" charset="0"/>
              </a:rPr>
              <a:t>and</a:t>
            </a:r>
            <a:r>
              <a:rPr lang="sr-Latn-RS" dirty="0" smtClean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professional </a:t>
            </a:r>
            <a:r>
              <a:rPr lang="en-US" dirty="0" err="1" smtClean="0">
                <a:latin typeface="Comic Sans MS" panose="030F0702030302020204" pitchFamily="66" charset="0"/>
              </a:rPr>
              <a:t>organisations</a:t>
            </a:r>
            <a:r>
              <a:rPr lang="sr-Latn-RS" dirty="0">
                <a:latin typeface="Comic Sans MS" panose="030F0702030302020204" pitchFamily="66" charset="0"/>
              </a:rPr>
              <a:t> </a:t>
            </a:r>
            <a:endParaRPr lang="sr-Latn-RS" dirty="0" smtClean="0">
              <a:latin typeface="Comic Sans MS" panose="030F0702030302020204" pitchFamily="66" charset="0"/>
            </a:endParaRPr>
          </a:p>
          <a:p>
            <a:pPr marL="1181100" lvl="2" indent="-368300">
              <a:buFont typeface="Comic Sans MS" panose="030F0702030302020204" pitchFamily="66" charset="0"/>
              <a:buChar char="–"/>
            </a:pPr>
            <a:r>
              <a:rPr lang="sr-Latn-RS" dirty="0" smtClean="0">
                <a:latin typeface="Comic Sans MS" panose="030F0702030302020204" pitchFamily="66" charset="0"/>
              </a:rPr>
              <a:t>&gt; </a:t>
            </a:r>
            <a:r>
              <a:rPr lang="sr-Latn-RS" dirty="0">
                <a:latin typeface="Comic Sans MS" panose="030F0702030302020204" pitchFamily="66" charset="0"/>
              </a:rPr>
              <a:t>30,000 student members</a:t>
            </a:r>
            <a:endParaRPr lang="sr-Latn-RS" dirty="0" smtClean="0">
              <a:latin typeface="Comic Sans MS" panose="030F0702030302020204" pitchFamily="66" charset="0"/>
            </a:endParaRPr>
          </a:p>
          <a:p>
            <a:pPr marL="1181100" lvl="2" indent="-368300">
              <a:buFont typeface="Comic Sans MS" panose="030F0702030302020204" pitchFamily="66" charset="0"/>
              <a:buChar char="–"/>
            </a:pPr>
            <a:r>
              <a:rPr lang="en-GB" dirty="0" err="1" smtClean="0">
                <a:latin typeface="Comic Sans MS" panose="030F0702030302020204" pitchFamily="66" charset="0"/>
              </a:rPr>
              <a:t>EuChe</a:t>
            </a:r>
            <a:r>
              <a:rPr lang="sr-Latn-RS" dirty="0" smtClean="0">
                <a:latin typeface="Comic Sans MS" panose="030F0702030302020204" pitchFamily="66" charset="0"/>
              </a:rPr>
              <a:t>m</a:t>
            </a:r>
            <a:r>
              <a:rPr lang="en-GB" dirty="0" smtClean="0">
                <a:latin typeface="Comic Sans MS" panose="030F0702030302020204" pitchFamily="66" charset="0"/>
              </a:rPr>
              <a:t>S </a:t>
            </a:r>
            <a:r>
              <a:rPr lang="en-GB" dirty="0">
                <a:latin typeface="Comic Sans MS" panose="030F0702030302020204" pitchFamily="66" charset="0"/>
              </a:rPr>
              <a:t>is structured with thematic Professional </a:t>
            </a:r>
            <a:r>
              <a:rPr lang="en-GB" dirty="0" smtClean="0">
                <a:latin typeface="Comic Sans MS" panose="030F0702030302020204" pitchFamily="66" charset="0"/>
              </a:rPr>
              <a:t>Networks</a:t>
            </a:r>
            <a:r>
              <a:rPr lang="sr-Latn-RS" dirty="0" smtClean="0">
                <a:latin typeface="Comic Sans MS" panose="030F0702030302020204" pitchFamily="66" charset="0"/>
              </a:rPr>
              <a:t> (</a:t>
            </a:r>
            <a:r>
              <a:rPr lang="en-GB" dirty="0" smtClean="0">
                <a:latin typeface="Comic Sans MS" panose="030F0702030302020204" pitchFamily="66" charset="0"/>
              </a:rPr>
              <a:t>Divisions</a:t>
            </a:r>
            <a:r>
              <a:rPr lang="sr-Latn-RS" dirty="0" smtClean="0">
                <a:latin typeface="Comic Sans MS" panose="030F0702030302020204" pitchFamily="66" charset="0"/>
              </a:rPr>
              <a:t>)</a:t>
            </a:r>
          </a:p>
          <a:p>
            <a:pPr marL="1638300" lvl="3" indent="-368300">
              <a:buFont typeface="Comic Sans MS" panose="030F0702030302020204" pitchFamily="66" charset="0"/>
              <a:buChar char="–"/>
            </a:pPr>
            <a:r>
              <a:rPr lang="en-US" dirty="0">
                <a:latin typeface="Comic Sans MS" panose="030F0702030302020204" pitchFamily="66" charset="0"/>
              </a:rPr>
              <a:t>≈ 500 scientists and researchers are members of </a:t>
            </a:r>
            <a:r>
              <a:rPr lang="en-US" dirty="0" err="1" smtClean="0">
                <a:latin typeface="Comic Sans MS" panose="030F0702030302020204" pitchFamily="66" charset="0"/>
              </a:rPr>
              <a:t>EuChe</a:t>
            </a:r>
            <a:r>
              <a:rPr lang="sr-Latn-RS" dirty="0" smtClean="0">
                <a:latin typeface="Comic Sans MS" panose="030F0702030302020204" pitchFamily="66" charset="0"/>
              </a:rPr>
              <a:t>m</a:t>
            </a:r>
            <a:r>
              <a:rPr lang="en-US" dirty="0" smtClean="0">
                <a:latin typeface="Comic Sans MS" panose="030F0702030302020204" pitchFamily="66" charset="0"/>
              </a:rPr>
              <a:t>S</a:t>
            </a:r>
            <a:r>
              <a:rPr lang="sr-Latn-RS" dirty="0" smtClean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Divisions </a:t>
            </a:r>
            <a:r>
              <a:rPr lang="en-US" dirty="0">
                <a:latin typeface="Comic Sans MS" panose="030F0702030302020204" pitchFamily="66" charset="0"/>
              </a:rPr>
              <a:t>and Working </a:t>
            </a:r>
            <a:r>
              <a:rPr lang="en-US" dirty="0" smtClean="0">
                <a:latin typeface="Comic Sans MS" panose="030F0702030302020204" pitchFamily="66" charset="0"/>
              </a:rPr>
              <a:t>Parties</a:t>
            </a:r>
            <a:endParaRPr lang="en-GB" dirty="0">
              <a:latin typeface="Comic Sans MS" panose="030F0702030302020204" pitchFamily="66" charset="0"/>
            </a:endParaRPr>
          </a:p>
          <a:p>
            <a:pPr marL="723900" indent="-368300">
              <a:buFont typeface="Arial" panose="020B0604020202020204" pitchFamily="34" charset="0"/>
              <a:buChar char="•"/>
            </a:pPr>
            <a:r>
              <a:rPr lang="en-GB" sz="2600" b="1" dirty="0" smtClean="0">
                <a:latin typeface="Comic Sans MS" panose="030F0702030302020204" pitchFamily="66" charset="0"/>
              </a:rPr>
              <a:t>Goals</a:t>
            </a:r>
            <a:endParaRPr lang="en-GB" sz="2600" b="1" dirty="0">
              <a:latin typeface="Comic Sans MS" panose="030F0702030302020204" pitchFamily="66" charset="0"/>
            </a:endParaRPr>
          </a:p>
          <a:p>
            <a:pPr marL="1181100" lvl="2" indent="-368300">
              <a:buFont typeface="Comic Sans MS" panose="030F0702030302020204" pitchFamily="66" charset="0"/>
              <a:buChar char="–"/>
            </a:pPr>
            <a:r>
              <a:rPr lang="en-GB" dirty="0" smtClean="0">
                <a:latin typeface="Comic Sans MS" panose="030F0702030302020204" pitchFamily="66" charset="0"/>
              </a:rPr>
              <a:t>provide </a:t>
            </a:r>
            <a:r>
              <a:rPr lang="en-GB" dirty="0">
                <a:latin typeface="Comic Sans MS" panose="030F0702030302020204" pitchFamily="66" charset="0"/>
              </a:rPr>
              <a:t>a single voice for chemistry in Europe</a:t>
            </a:r>
          </a:p>
          <a:p>
            <a:pPr marL="1181100" lvl="2" indent="-368300">
              <a:buFont typeface="Comic Sans MS" panose="030F0702030302020204" pitchFamily="66" charset="0"/>
              <a:buChar char="–"/>
            </a:pPr>
            <a:r>
              <a:rPr lang="en-GB" dirty="0" smtClean="0">
                <a:latin typeface="Comic Sans MS" panose="030F0702030302020204" pitchFamily="66" charset="0"/>
              </a:rPr>
              <a:t>represent </a:t>
            </a:r>
            <a:r>
              <a:rPr lang="en-GB" dirty="0">
                <a:latin typeface="Comic Sans MS" panose="030F0702030302020204" pitchFamily="66" charset="0"/>
              </a:rPr>
              <a:t>chemical and molecular sciences in </a:t>
            </a:r>
            <a:r>
              <a:rPr lang="en-GB" dirty="0" smtClean="0">
                <a:latin typeface="Comic Sans MS" panose="030F0702030302020204" pitchFamily="66" charset="0"/>
              </a:rPr>
              <a:t>Europe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D3-9F66-4B0C-A11F-7B5C5A6F3A0F}" type="slidenum">
              <a:rPr lang="en-GB" smtClean="0"/>
              <a:pPr/>
              <a:t>1</a:t>
            </a:fld>
            <a:endParaRPr lang="en-GB"/>
          </a:p>
        </p:txBody>
      </p:sp>
      <p:pic>
        <p:nvPicPr>
          <p:cNvPr id="1026" name="Picture 2" descr="Div Analytical Che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3072" y="44624"/>
            <a:ext cx="282098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10000">
        <p:fade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5" name="Rectangle 39"/>
          <p:cNvSpPr>
            <a:spLocks noGrp="1" noChangeArrowheads="1"/>
          </p:cNvSpPr>
          <p:nvPr>
            <p:ph type="title"/>
          </p:nvPr>
        </p:nvSpPr>
        <p:spPr>
          <a:xfrm>
            <a:off x="102940" y="908720"/>
            <a:ext cx="9936410" cy="777875"/>
          </a:xfrm>
        </p:spPr>
        <p:txBody>
          <a:bodyPr/>
          <a:lstStyle/>
          <a:p>
            <a:pPr algn="ctr">
              <a:defRPr/>
            </a:pPr>
            <a:r>
              <a:rPr lang="en-GB" sz="3600" b="1" i="0" dirty="0" err="1" smtClean="0">
                <a:latin typeface="Comic Sans MS" pitchFamily="66" charset="0"/>
              </a:rPr>
              <a:t>EuChe</a:t>
            </a:r>
            <a:r>
              <a:rPr lang="sr-Latn-RS" sz="3600" b="1" i="0" dirty="0" smtClean="0">
                <a:latin typeface="Comic Sans MS" pitchFamily="66" charset="0"/>
              </a:rPr>
              <a:t>m</a:t>
            </a:r>
            <a:r>
              <a:rPr lang="en-GB" sz="3600" b="1" i="0" dirty="0" smtClean="0">
                <a:latin typeface="Comic Sans MS" pitchFamily="66" charset="0"/>
              </a:rPr>
              <a:t>S-DAC</a:t>
            </a:r>
            <a:endParaRPr lang="en-GB" sz="3600" b="1" i="0" dirty="0">
              <a:latin typeface="Comic Sans MS" pitchFamily="66" charset="0"/>
            </a:endParaRPr>
          </a:p>
        </p:txBody>
      </p:sp>
      <p:sp>
        <p:nvSpPr>
          <p:cNvPr id="4099" name="Rectangle 90"/>
          <p:cNvSpPr>
            <a:spLocks noChangeArrowheads="1"/>
          </p:cNvSpPr>
          <p:nvPr/>
        </p:nvSpPr>
        <p:spPr bwMode="auto">
          <a:xfrm>
            <a:off x="0" y="4621213"/>
            <a:ext cx="222250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sz="1200"/>
              <a:t> </a:t>
            </a:r>
            <a:endParaRPr lang="en-GB"/>
          </a:p>
        </p:txBody>
      </p:sp>
      <p:sp>
        <p:nvSpPr>
          <p:cNvPr id="4100" name="Text Box 104"/>
          <p:cNvSpPr txBox="1">
            <a:spLocks noChangeArrowheads="1"/>
          </p:cNvSpPr>
          <p:nvPr/>
        </p:nvSpPr>
        <p:spPr bwMode="auto">
          <a:xfrm>
            <a:off x="222250" y="1990576"/>
            <a:ext cx="9961809" cy="41549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GB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</a:t>
            </a:r>
            <a:r>
              <a:rPr lang="en-GB" sz="2800" b="1" dirty="0" smtClean="0">
                <a:latin typeface="Comic Sans MS" panose="030F0702030302020204" pitchFamily="66" charset="0"/>
              </a:rPr>
              <a:t>ivision of </a:t>
            </a:r>
            <a:r>
              <a:rPr lang="en-GB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A</a:t>
            </a:r>
            <a:r>
              <a:rPr lang="en-GB" sz="2800" b="1" dirty="0" smtClean="0">
                <a:latin typeface="Comic Sans MS" panose="030F0702030302020204" pitchFamily="66" charset="0"/>
              </a:rPr>
              <a:t>nalytical </a:t>
            </a:r>
            <a:r>
              <a:rPr lang="en-GB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</a:t>
            </a:r>
            <a:r>
              <a:rPr lang="en-GB" sz="2800" b="1" dirty="0" smtClean="0">
                <a:latin typeface="Comic Sans MS" panose="030F0702030302020204" pitchFamily="66" charset="0"/>
              </a:rPr>
              <a:t>hemistry</a:t>
            </a:r>
          </a:p>
          <a:p>
            <a:pPr algn="ctr">
              <a:spcAft>
                <a:spcPts val="1800"/>
              </a:spcAft>
            </a:pPr>
            <a:endParaRPr lang="en-GB" sz="800" b="1" dirty="0" smtClean="0">
              <a:latin typeface="Comic Sans MS" panose="030F0702030302020204" pitchFamily="66" charset="0"/>
            </a:endParaRP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Comic Sans MS" panose="030F0702030302020204" pitchFamily="66" charset="0"/>
              </a:rPr>
              <a:t>DAC </a:t>
            </a:r>
            <a:r>
              <a:rPr lang="en-GB" sz="2800" dirty="0">
                <a:latin typeface="Comic Sans MS" panose="030F0702030302020204" pitchFamily="66" charset="0"/>
              </a:rPr>
              <a:t>is a network of chemical societies and their members working in all fields of analytical </a:t>
            </a:r>
            <a:r>
              <a:rPr lang="en-GB" sz="2800" dirty="0" smtClean="0">
                <a:latin typeface="Comic Sans MS" panose="030F0702030302020204" pitchFamily="66" charset="0"/>
              </a:rPr>
              <a:t>sciences</a:t>
            </a:r>
            <a:endParaRPr lang="en-GB" sz="2800" dirty="0">
              <a:latin typeface="Comic Sans MS" panose="030F0702030302020204" pitchFamily="66" charset="0"/>
            </a:endParaRP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latin typeface="Comic Sans MS" panose="030F0702030302020204" pitchFamily="66" charset="0"/>
              </a:rPr>
              <a:t>DAC gives a voice to the interdisciplinary field of analytical </a:t>
            </a:r>
            <a:r>
              <a:rPr lang="en-GB" sz="2800" dirty="0" smtClean="0">
                <a:latin typeface="Comic Sans MS" panose="030F0702030302020204" pitchFamily="66" charset="0"/>
              </a:rPr>
              <a:t>sciences</a:t>
            </a:r>
            <a:endParaRPr lang="en-GB" sz="2800" dirty="0">
              <a:latin typeface="Comic Sans MS" panose="030F0702030302020204" pitchFamily="66" charset="0"/>
            </a:endParaRP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latin typeface="Comic Sans MS" panose="030F0702030302020204" pitchFamily="66" charset="0"/>
              </a:rPr>
              <a:t>DAC is based in Europe and aims at close links to related institutions all over the </a:t>
            </a:r>
            <a:r>
              <a:rPr lang="en-GB" sz="2800" dirty="0" smtClean="0">
                <a:latin typeface="Comic Sans MS" panose="030F0702030302020204" pitchFamily="66" charset="0"/>
              </a:rPr>
              <a:t>world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D3-9F66-4B0C-A11F-7B5C5A6F3A0F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7" name="Picture 2" descr="Div Analytical Che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3072" y="44624"/>
            <a:ext cx="282098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1363264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10000">
        <p:fade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5" name="Rectangle 39"/>
          <p:cNvSpPr>
            <a:spLocks noGrp="1" noChangeArrowheads="1"/>
          </p:cNvSpPr>
          <p:nvPr>
            <p:ph type="title"/>
          </p:nvPr>
        </p:nvSpPr>
        <p:spPr>
          <a:xfrm>
            <a:off x="102940" y="620688"/>
            <a:ext cx="5976664" cy="777875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GB" sz="3600" b="1" i="0" dirty="0" err="1" smtClean="0">
                <a:latin typeface="Comic Sans MS" pitchFamily="66" charset="0"/>
              </a:rPr>
              <a:t>EuChe</a:t>
            </a:r>
            <a:r>
              <a:rPr lang="sr-Latn-RS" sz="3600" b="1" i="0" dirty="0" smtClean="0">
                <a:latin typeface="Comic Sans MS" pitchFamily="66" charset="0"/>
              </a:rPr>
              <a:t>m</a:t>
            </a:r>
            <a:r>
              <a:rPr lang="en-GB" sz="3600" b="1" i="0" dirty="0" smtClean="0">
                <a:latin typeface="Comic Sans MS" pitchFamily="66" charset="0"/>
              </a:rPr>
              <a:t>S-DAC Strategy</a:t>
            </a:r>
            <a:endParaRPr lang="en-GB" sz="3600" b="1" i="0" dirty="0">
              <a:latin typeface="Comic Sans MS" pitchFamily="66" charset="0"/>
            </a:endParaRPr>
          </a:p>
        </p:txBody>
      </p:sp>
      <p:sp>
        <p:nvSpPr>
          <p:cNvPr id="4099" name="Rectangle 90"/>
          <p:cNvSpPr>
            <a:spLocks noChangeArrowheads="1"/>
          </p:cNvSpPr>
          <p:nvPr/>
        </p:nvSpPr>
        <p:spPr bwMode="auto">
          <a:xfrm>
            <a:off x="0" y="4621213"/>
            <a:ext cx="222250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sz="1200"/>
              <a:t> </a:t>
            </a:r>
            <a:endParaRPr lang="en-GB"/>
          </a:p>
        </p:txBody>
      </p:sp>
      <p:sp>
        <p:nvSpPr>
          <p:cNvPr id="4100" name="Text Box 104"/>
          <p:cNvSpPr txBox="1">
            <a:spLocks noChangeArrowheads="1"/>
          </p:cNvSpPr>
          <p:nvPr/>
        </p:nvSpPr>
        <p:spPr bwMode="auto">
          <a:xfrm>
            <a:off x="111126" y="1484784"/>
            <a:ext cx="10504982" cy="4924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latin typeface="Comic Sans MS" panose="030F0702030302020204" pitchFamily="66" charset="0"/>
            </a:endParaRPr>
          </a:p>
          <a:p>
            <a:pPr>
              <a:spcAft>
                <a:spcPts val="1800"/>
              </a:spcAft>
            </a:pPr>
            <a:r>
              <a:rPr lang="en-GB" sz="2800" b="1" dirty="0" smtClean="0">
                <a:latin typeface="Comic Sans MS" panose="030F0702030302020204" pitchFamily="66" charset="0"/>
              </a:rPr>
              <a:t>DAC Strategy (20</a:t>
            </a:r>
            <a:r>
              <a:rPr lang="sr-Latn-RS" sz="2800" b="1" dirty="0" smtClean="0">
                <a:latin typeface="Comic Sans MS" panose="030F0702030302020204" pitchFamily="66" charset="0"/>
              </a:rPr>
              <a:t>18</a:t>
            </a:r>
            <a:r>
              <a:rPr lang="en-GB" sz="2800" b="1" dirty="0" smtClean="0">
                <a:latin typeface="Comic Sans MS" panose="030F0702030302020204" pitchFamily="66" charset="0"/>
              </a:rPr>
              <a:t> – 20</a:t>
            </a:r>
            <a:r>
              <a:rPr lang="sr-Latn-RS" sz="2800" b="1" dirty="0" smtClean="0">
                <a:latin typeface="Comic Sans MS" panose="030F0702030302020204" pitchFamily="66" charset="0"/>
              </a:rPr>
              <a:t>20</a:t>
            </a:r>
            <a:r>
              <a:rPr lang="en-GB" sz="2800" b="1" dirty="0" smtClean="0">
                <a:latin typeface="Comic Sans MS" panose="030F0702030302020204" pitchFamily="66" charset="0"/>
              </a:rPr>
              <a:t>)</a:t>
            </a:r>
          </a:p>
          <a:p>
            <a:pPr marL="571500" indent="-514350">
              <a:spcAft>
                <a:spcPts val="1800"/>
              </a:spcAft>
              <a:buFont typeface="+mj-lt"/>
              <a:buAutoNum type="arabicPeriod"/>
            </a:pPr>
            <a:r>
              <a:rPr lang="en-GB" sz="2800" dirty="0">
                <a:latin typeface="Comic Sans MS" panose="030F0702030302020204" pitchFamily="66" charset="0"/>
              </a:rPr>
              <a:t>Promote the EUROANALYSIS series of </a:t>
            </a:r>
            <a:r>
              <a:rPr lang="en-GB" sz="2800" dirty="0" smtClean="0">
                <a:latin typeface="Comic Sans MS" panose="030F0702030302020204" pitchFamily="66" charset="0"/>
              </a:rPr>
              <a:t>conferences</a:t>
            </a:r>
            <a:endParaRPr lang="en-GB" sz="2800" dirty="0">
              <a:latin typeface="Comic Sans MS" panose="030F0702030302020204" pitchFamily="66" charset="0"/>
            </a:endParaRPr>
          </a:p>
          <a:p>
            <a:pPr marL="571500" indent="-514350">
              <a:spcAft>
                <a:spcPts val="1800"/>
              </a:spcAft>
              <a:buFont typeface="+mj-lt"/>
              <a:buAutoNum type="arabicPeriod"/>
            </a:pPr>
            <a:r>
              <a:rPr lang="en-GB" sz="2800" dirty="0" smtClean="0">
                <a:latin typeface="Comic Sans MS" panose="030F0702030302020204" pitchFamily="66" charset="0"/>
              </a:rPr>
              <a:t>Develop </a:t>
            </a:r>
            <a:r>
              <a:rPr lang="en-GB" sz="2800" dirty="0">
                <a:latin typeface="Comic Sans MS" panose="030F0702030302020204" pitchFamily="66" charset="0"/>
              </a:rPr>
              <a:t>the profile of Analytical </a:t>
            </a:r>
            <a:r>
              <a:rPr lang="en-GB" sz="2800" dirty="0" smtClean="0">
                <a:latin typeface="Comic Sans MS" panose="030F0702030302020204" pitchFamily="66" charset="0"/>
              </a:rPr>
              <a:t>Chemistry</a:t>
            </a:r>
            <a:endParaRPr lang="en-GB" sz="2800" dirty="0">
              <a:latin typeface="Comic Sans MS" panose="030F0702030302020204" pitchFamily="66" charset="0"/>
            </a:endParaRPr>
          </a:p>
          <a:p>
            <a:pPr marL="571500" indent="-514350">
              <a:spcAft>
                <a:spcPts val="1800"/>
              </a:spcAft>
              <a:buFont typeface="+mj-lt"/>
              <a:buAutoNum type="arabicPeriod"/>
            </a:pPr>
            <a:r>
              <a:rPr lang="en-GB" sz="2800" dirty="0" smtClean="0">
                <a:latin typeface="Comic Sans MS" panose="030F0702030302020204" pitchFamily="66" charset="0"/>
              </a:rPr>
              <a:t>Review </a:t>
            </a:r>
            <a:r>
              <a:rPr lang="en-GB" sz="2800" dirty="0">
                <a:latin typeface="Comic Sans MS" panose="030F0702030302020204" pitchFamily="66" charset="0"/>
              </a:rPr>
              <a:t>our governance and </a:t>
            </a:r>
            <a:r>
              <a:rPr lang="en-GB" sz="2800" dirty="0" smtClean="0">
                <a:latin typeface="Comic Sans MS" panose="030F0702030302020204" pitchFamily="66" charset="0"/>
              </a:rPr>
              <a:t>structure</a:t>
            </a:r>
            <a:endParaRPr lang="en-GB" sz="2800" dirty="0">
              <a:latin typeface="Comic Sans MS" panose="030F0702030302020204" pitchFamily="66" charset="0"/>
            </a:endParaRPr>
          </a:p>
          <a:p>
            <a:pPr marL="571500" indent="-514350">
              <a:spcAft>
                <a:spcPts val="1800"/>
              </a:spcAft>
              <a:buFont typeface="+mj-lt"/>
              <a:buAutoNum type="arabicPeriod"/>
            </a:pPr>
            <a:r>
              <a:rPr lang="en-GB" sz="2800" dirty="0" smtClean="0">
                <a:latin typeface="Comic Sans MS" panose="030F0702030302020204" pitchFamily="66" charset="0"/>
              </a:rPr>
              <a:t>Enhance </a:t>
            </a:r>
            <a:r>
              <a:rPr lang="en-GB" sz="2800" dirty="0">
                <a:latin typeface="Comic Sans MS" panose="030F0702030302020204" pitchFamily="66" charset="0"/>
              </a:rPr>
              <a:t>the activities of Study Groups and Task </a:t>
            </a:r>
            <a:r>
              <a:rPr lang="en-GB" sz="2800" dirty="0" smtClean="0">
                <a:latin typeface="Comic Sans MS" panose="030F0702030302020204" pitchFamily="66" charset="0"/>
              </a:rPr>
              <a:t>Forces </a:t>
            </a:r>
            <a:endParaRPr lang="sr-Latn-RS" sz="2800" dirty="0" smtClean="0">
              <a:latin typeface="Comic Sans MS" panose="030F0702030302020204" pitchFamily="66" charset="0"/>
            </a:endParaRPr>
          </a:p>
          <a:p>
            <a:pPr marL="571500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2800" dirty="0">
                <a:latin typeface="Comic Sans MS" panose="030F0702030302020204" pitchFamily="66" charset="0"/>
              </a:rPr>
              <a:t>Encourage co-operation with other </a:t>
            </a:r>
            <a:r>
              <a:rPr lang="en-US" sz="2800" dirty="0" err="1" smtClean="0">
                <a:latin typeface="Comic Sans MS" panose="030F0702030302020204" pitchFamily="66" charset="0"/>
              </a:rPr>
              <a:t>EuChe</a:t>
            </a:r>
            <a:r>
              <a:rPr lang="sr-Latn-RS" sz="2800" dirty="0" smtClean="0">
                <a:latin typeface="Comic Sans MS" panose="030F0702030302020204" pitchFamily="66" charset="0"/>
              </a:rPr>
              <a:t>m</a:t>
            </a:r>
            <a:r>
              <a:rPr lang="en-US" sz="2800" dirty="0" smtClean="0">
                <a:latin typeface="Comic Sans MS" panose="030F0702030302020204" pitchFamily="66" charset="0"/>
              </a:rPr>
              <a:t>S divisions </a:t>
            </a:r>
            <a:endParaRPr lang="en-GB" sz="2800" dirty="0" smtClean="0">
              <a:latin typeface="Comic Sans MS" panose="030F0702030302020204" pitchFamily="66" charset="0"/>
            </a:endParaRPr>
          </a:p>
          <a:p>
            <a:pPr marL="57150">
              <a:spcAft>
                <a:spcPts val="1800"/>
              </a:spcAft>
            </a:pPr>
            <a:r>
              <a:rPr lang="en-GB" sz="2800" b="1" dirty="0" smtClean="0">
                <a:latin typeface="Comic Sans MS" panose="030F0702030302020204" pitchFamily="66" charset="0"/>
              </a:rPr>
              <a:t>Website</a:t>
            </a:r>
            <a:r>
              <a:rPr lang="en-GB" sz="2800" dirty="0" smtClean="0">
                <a:latin typeface="Comic Sans MS" panose="030F0702030302020204" pitchFamily="66" charset="0"/>
              </a:rPr>
              <a:t>: </a:t>
            </a:r>
            <a:r>
              <a:rPr lang="en-GB" sz="2200" dirty="0" smtClean="0">
                <a:solidFill>
                  <a:srgbClr val="FFFF00"/>
                </a:solidFill>
                <a:latin typeface="Comic Sans MS" panose="030F0702030302020204" pitchFamily="66" charset="0"/>
                <a:hlinkClick r:id="rId3"/>
              </a:rPr>
              <a:t>http</a:t>
            </a:r>
            <a:r>
              <a:rPr lang="en-GB" sz="2200" dirty="0">
                <a:solidFill>
                  <a:srgbClr val="FFFF00"/>
                </a:solidFill>
                <a:latin typeface="Comic Sans MS" panose="030F0702030302020204" pitchFamily="66" charset="0"/>
                <a:hlinkClick r:id="rId3"/>
              </a:rPr>
              <a:t>://</a:t>
            </a:r>
            <a:r>
              <a:rPr lang="en-GB" sz="2200" dirty="0" smtClean="0">
                <a:solidFill>
                  <a:srgbClr val="FFFF00"/>
                </a:solidFill>
                <a:latin typeface="Comic Sans MS" panose="030F0702030302020204" pitchFamily="66" charset="0"/>
                <a:hlinkClick r:id="rId3"/>
              </a:rPr>
              <a:t>www.euchems.eu/divisions/analytical-chemistry.html</a:t>
            </a:r>
            <a:endParaRPr lang="en-GB" sz="2200" dirty="0" smtClean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D3-9F66-4B0C-A11F-7B5C5A6F3A0F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7" name="Picture 2" descr="Div Analytical Che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3072" y="44624"/>
            <a:ext cx="282098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5645069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10000">
        <p:fade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514350" y="188640"/>
            <a:ext cx="5061198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i="1" kern="1200" baseline="0">
                <a:solidFill>
                  <a:schemeClr val="tx1"/>
                </a:solidFill>
                <a:latin typeface="Comic Sans MS" panose="030F0702030302020204" pitchFamily="66" charset="0"/>
                <a:ea typeface="+mj-ea"/>
                <a:cs typeface="+mj-cs"/>
              </a:defRPr>
            </a:lvl1pPr>
          </a:lstStyle>
          <a:p>
            <a:pPr algn="l"/>
            <a:r>
              <a:rPr lang="en-GB" i="0" dirty="0" smtClean="0"/>
              <a:t>1. EUROANALYSIS </a:t>
            </a:r>
            <a:endParaRPr lang="en-GB" i="0" dirty="0"/>
          </a:p>
        </p:txBody>
      </p:sp>
      <p:sp>
        <p:nvSpPr>
          <p:cNvPr id="28" name="TextBox 27"/>
          <p:cNvSpPr txBox="1"/>
          <p:nvPr/>
        </p:nvSpPr>
        <p:spPr>
          <a:xfrm>
            <a:off x="233912" y="5877272"/>
            <a:ext cx="85099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omic Sans MS" panose="030F0702030302020204" pitchFamily="66" charset="0"/>
              </a:rPr>
              <a:t>EUROANALYSIS </a:t>
            </a:r>
            <a:r>
              <a:rPr lang="sr-Latn-RS" b="1" dirty="0" smtClean="0">
                <a:latin typeface="Comic Sans MS" panose="030F0702030302020204" pitchFamily="66" charset="0"/>
              </a:rPr>
              <a:t>X</a:t>
            </a:r>
            <a:r>
              <a:rPr lang="en-GB" b="1" dirty="0" smtClean="0">
                <a:latin typeface="Comic Sans MS" panose="030F0702030302020204" pitchFamily="66" charset="0"/>
              </a:rPr>
              <a:t>XI</a:t>
            </a:r>
            <a:r>
              <a:rPr lang="sr-Latn-RS" b="1" dirty="0" smtClean="0">
                <a:latin typeface="Comic Sans MS" panose="030F0702030302020204" pitchFamily="66" charset="0"/>
              </a:rPr>
              <a:t>I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endParaRPr lang="sr-Latn-RS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Venue</a:t>
            </a:r>
            <a:r>
              <a:rPr lang="sr-Latn-RS" dirty="0" smtClean="0">
                <a:latin typeface="Comic Sans MS" panose="030F0702030302020204" pitchFamily="66" charset="0"/>
              </a:rPr>
              <a:t>: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 err="1" smtClean="0">
                <a:latin typeface="Comic Sans MS" panose="030F0702030302020204" pitchFamily="66" charset="0"/>
              </a:rPr>
              <a:t>Geneve</a:t>
            </a:r>
            <a:r>
              <a:rPr lang="sr-Latn-RS" dirty="0" smtClean="0">
                <a:latin typeface="Comic Sans MS" panose="030F0702030302020204" pitchFamily="66" charset="0"/>
              </a:rPr>
              <a:t> (</a:t>
            </a:r>
            <a:r>
              <a:rPr lang="en-US" dirty="0" smtClean="0">
                <a:latin typeface="Comic Sans MS" panose="030F0702030302020204" pitchFamily="66" charset="0"/>
              </a:rPr>
              <a:t>Switzerland</a:t>
            </a:r>
            <a:r>
              <a:rPr lang="sr-Latn-RS" dirty="0" smtClean="0">
                <a:latin typeface="Comic Sans MS" panose="030F0702030302020204" pitchFamily="66" charset="0"/>
              </a:rPr>
              <a:t>).</a:t>
            </a:r>
            <a:r>
              <a:rPr lang="en-GB" dirty="0" smtClean="0">
                <a:latin typeface="Comic Sans MS" panose="030F0702030302020204" pitchFamily="66" charset="0"/>
              </a:rPr>
              <a:t> Date</a:t>
            </a:r>
            <a:r>
              <a:rPr lang="sr-Latn-RS" dirty="0" smtClean="0">
                <a:latin typeface="Comic Sans MS" panose="030F0702030302020204" pitchFamily="66" charset="0"/>
              </a:rPr>
              <a:t>:</a:t>
            </a:r>
            <a:r>
              <a:rPr lang="en-GB" dirty="0" smtClean="0">
                <a:latin typeface="Comic Sans MS" panose="030F0702030302020204" pitchFamily="66" charset="0"/>
              </a:rPr>
              <a:t> 20</a:t>
            </a:r>
            <a:r>
              <a:rPr lang="sr-Latn-RS" dirty="0" smtClean="0">
                <a:latin typeface="Comic Sans MS" panose="030F0702030302020204" pitchFamily="66" charset="0"/>
              </a:rPr>
              <a:t>2</a:t>
            </a:r>
            <a:r>
              <a:rPr lang="en-US" dirty="0" smtClean="0">
                <a:latin typeface="Comic Sans MS" panose="030F0702030302020204" pitchFamily="66" charset="0"/>
              </a:rPr>
              <a:t>3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7" name="Picture 2" descr="Div Analytical Che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3072" y="44624"/>
            <a:ext cx="282098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6488" y="1624012"/>
            <a:ext cx="9820012" cy="3481388"/>
          </a:xfrm>
          <a:prstGeom prst="rect">
            <a:avLst/>
          </a:prstGeom>
          <a:noFill/>
          <a:ln w="50800" cmpd="thickThin">
            <a:solidFill>
              <a:srgbClr val="000066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71673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10000">
        <p:fade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948" y="341784"/>
            <a:ext cx="691276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i="0" dirty="0" smtClean="0"/>
              <a:t>2.</a:t>
            </a:r>
            <a:r>
              <a:rPr lang="sr-Latn-RS" i="0" dirty="0" smtClean="0"/>
              <a:t> </a:t>
            </a:r>
            <a:r>
              <a:rPr lang="en-GB" i="0" dirty="0" smtClean="0"/>
              <a:t>Analytical Chemistry profile</a:t>
            </a:r>
            <a:endParaRPr lang="en-GB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972" y="1224136"/>
            <a:ext cx="9649072" cy="558924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sz="5100" dirty="0" smtClean="0"/>
              <a:t>Outputs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GB" sz="4400" b="0" dirty="0" smtClean="0"/>
              <a:t>European Analytical Column (EAC)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sr-Latn-RS" sz="4400" b="0" dirty="0" smtClean="0"/>
              <a:t>End-of-Year </a:t>
            </a:r>
            <a:r>
              <a:rPr lang="en-GB" sz="4400" b="0" dirty="0" smtClean="0"/>
              <a:t>Letter (</a:t>
            </a:r>
            <a:r>
              <a:rPr lang="sr-Latn-RS" sz="4400" b="0" dirty="0" smtClean="0"/>
              <a:t>EY</a:t>
            </a:r>
            <a:r>
              <a:rPr lang="en-GB" sz="4400" b="0" dirty="0" smtClean="0"/>
              <a:t>I)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GB" sz="4400" b="0" dirty="0" smtClean="0"/>
              <a:t>Study Group outputs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sz="5100" dirty="0" smtClean="0"/>
              <a:t>Awards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GB" sz="4400" b="0" dirty="0" smtClean="0"/>
              <a:t>Robert </a:t>
            </a:r>
            <a:r>
              <a:rPr lang="en-GB" sz="4400" b="0" dirty="0" err="1" smtClean="0"/>
              <a:t>Kellner</a:t>
            </a:r>
            <a:r>
              <a:rPr lang="en-GB" sz="4400" b="0" dirty="0" smtClean="0"/>
              <a:t> Lecture (RKL)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GB" sz="4400" b="0" dirty="0" smtClean="0"/>
              <a:t>DAC-</a:t>
            </a:r>
            <a:r>
              <a:rPr lang="en-GB" sz="4400" b="0" dirty="0" err="1" smtClean="0"/>
              <a:t>EuChemS</a:t>
            </a:r>
            <a:r>
              <a:rPr lang="en-GB" sz="4400" b="0" dirty="0" smtClean="0"/>
              <a:t> Award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GB" sz="4400" b="0" dirty="0" smtClean="0"/>
              <a:t>DAC Tribute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sz="5100" dirty="0" smtClean="0"/>
              <a:t>Co-operations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GB" sz="4400" b="0" dirty="0" smtClean="0"/>
              <a:t>Events in Co-operation with DAC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GB" sz="4400" b="0" dirty="0" smtClean="0"/>
              <a:t>Links with </a:t>
            </a:r>
            <a:r>
              <a:rPr lang="en-GB" sz="4400" b="0" dirty="0" err="1" smtClean="0"/>
              <a:t>Eurachem</a:t>
            </a:r>
            <a:r>
              <a:rPr lang="en-GB" sz="4400" b="0" dirty="0" smtClean="0"/>
              <a:t> and IUPAC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GB" sz="4400" b="0" dirty="0" smtClean="0"/>
              <a:t>Links with other </a:t>
            </a:r>
            <a:r>
              <a:rPr lang="en-GB" sz="4400" b="0" dirty="0" err="1" smtClean="0"/>
              <a:t>EuChe</a:t>
            </a:r>
            <a:r>
              <a:rPr lang="sr-Latn-RS" sz="4400" b="0" dirty="0" smtClean="0"/>
              <a:t>m</a:t>
            </a:r>
            <a:r>
              <a:rPr lang="en-GB" sz="4400" b="0" dirty="0" smtClean="0"/>
              <a:t>S Divisions and Working Parties</a:t>
            </a:r>
            <a:endParaRPr lang="en-GB" sz="4400" b="0" dirty="0"/>
          </a:p>
          <a:p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D3-9F66-4B0C-A11F-7B5C5A6F3A0F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7" name="Picture 2" descr="Div Analytical Che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3072" y="44624"/>
            <a:ext cx="282098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944397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10000">
        <p:fade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704" y="260648"/>
            <a:ext cx="6810028" cy="1143000"/>
          </a:xfrm>
        </p:spPr>
        <p:txBody>
          <a:bodyPr/>
          <a:lstStyle/>
          <a:p>
            <a:pPr algn="l"/>
            <a:r>
              <a:rPr lang="en-GB" i="0" dirty="0" smtClean="0"/>
              <a:t>3. Governance and structure</a:t>
            </a:r>
            <a:endParaRPr lang="en-GB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948" y="1224136"/>
            <a:ext cx="10009112" cy="5805264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GB" sz="5100" dirty="0" smtClean="0"/>
              <a:t>DAC Membership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GB" sz="4200" dirty="0" smtClean="0"/>
              <a:t>• </a:t>
            </a:r>
            <a:r>
              <a:rPr lang="en-GB" sz="4200" b="0" dirty="0" err="1" smtClean="0"/>
              <a:t>EuChe</a:t>
            </a:r>
            <a:r>
              <a:rPr lang="sr-Latn-RS" sz="4200" b="0" dirty="0" smtClean="0"/>
              <a:t>m</a:t>
            </a:r>
            <a:r>
              <a:rPr lang="en-GB" sz="4200" b="0" dirty="0" smtClean="0"/>
              <a:t>S member societies are represented in DAC by a 'Delegate'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GB" sz="4200" b="0" dirty="0" smtClean="0"/>
              <a:t>• Non-member societies and international bodies by an 'Observer‘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endParaRPr lang="en-US" altLang="en-US" sz="1900" dirty="0" smtClean="0"/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GB" altLang="en-US" sz="5100" dirty="0" smtClean="0"/>
              <a:t>Steering </a:t>
            </a:r>
            <a:r>
              <a:rPr lang="en-GB" altLang="en-US" sz="5100" dirty="0"/>
              <a:t>Committee membership for </a:t>
            </a:r>
            <a:r>
              <a:rPr lang="en-GB" altLang="en-US" sz="5100" dirty="0" smtClean="0"/>
              <a:t>2020 </a:t>
            </a:r>
            <a:endParaRPr lang="en-GB" altLang="en-US" sz="5100" dirty="0"/>
          </a:p>
          <a:p>
            <a:pPr marL="360000" lvl="1" indent="-360000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altLang="en-US" sz="4200" b="0" dirty="0"/>
              <a:t>Slavica Ra</a:t>
            </a:r>
            <a:r>
              <a:rPr lang="sr-Latn-RS" altLang="en-US" sz="4200" b="0" dirty="0"/>
              <a:t>ž</a:t>
            </a:r>
            <a:r>
              <a:rPr lang="en-GB" altLang="en-US" sz="4200" b="0" dirty="0"/>
              <a:t>i</a:t>
            </a:r>
            <a:r>
              <a:rPr lang="sr-Latn-RS" altLang="en-US" sz="4200" b="0" dirty="0"/>
              <a:t>ć</a:t>
            </a:r>
            <a:r>
              <a:rPr lang="en-GB" altLang="en-US" sz="4200" b="0" dirty="0"/>
              <a:t> (Chair, Serbian Chemical Society</a:t>
            </a:r>
            <a:r>
              <a:rPr lang="en-GB" altLang="en-US" sz="4200" b="0" dirty="0" smtClean="0"/>
              <a:t>)</a:t>
            </a:r>
            <a:endParaRPr lang="sr-Latn-RS" altLang="en-US" sz="4200" b="0" dirty="0" smtClean="0"/>
          </a:p>
          <a:p>
            <a:pPr marL="360000" lvl="1" indent="-360000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r-Latn-RS" altLang="en-US" sz="4200" b="0" dirty="0" smtClean="0"/>
              <a:t>Marcela Alves Segundo</a:t>
            </a:r>
            <a:r>
              <a:rPr lang="en-GB" altLang="en-US" sz="4200" b="0" dirty="0" smtClean="0"/>
              <a:t> (Secretary</a:t>
            </a:r>
            <a:r>
              <a:rPr lang="sr-Latn-RS" altLang="en-US" sz="4200" b="0" dirty="0" smtClean="0"/>
              <a:t>,</a:t>
            </a:r>
            <a:r>
              <a:rPr lang="en-GB" altLang="en-US" sz="4200" b="0" dirty="0" smtClean="0"/>
              <a:t> </a:t>
            </a:r>
            <a:r>
              <a:rPr lang="en-GB" altLang="en-US" sz="4200" b="0" dirty="0"/>
              <a:t>Portuguese Chemical Society) </a:t>
            </a:r>
          </a:p>
          <a:p>
            <a:pPr marL="360000" lvl="1" indent="-360000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4200" b="0" dirty="0" err="1" smtClean="0"/>
              <a:t>Jiři</a:t>
            </a:r>
            <a:r>
              <a:rPr lang="en-GB" altLang="en-US" sz="4200" b="0" dirty="0" smtClean="0"/>
              <a:t> </a:t>
            </a:r>
            <a:r>
              <a:rPr lang="en-GB" altLang="en-US" sz="4200" b="0" dirty="0"/>
              <a:t>Barek </a:t>
            </a:r>
            <a:r>
              <a:rPr lang="en-GB" altLang="en-US" sz="4200" b="0" dirty="0" smtClean="0"/>
              <a:t>(</a:t>
            </a:r>
            <a:r>
              <a:rPr lang="sr-Latn-RS" altLang="en-US" sz="4200" b="0" dirty="0" smtClean="0"/>
              <a:t>Treasurer, </a:t>
            </a:r>
            <a:r>
              <a:rPr lang="en-GB" altLang="en-US" sz="4200" b="0" dirty="0" smtClean="0"/>
              <a:t>Czech </a:t>
            </a:r>
            <a:r>
              <a:rPr lang="en-GB" altLang="en-US" sz="4200" b="0" dirty="0"/>
              <a:t>Chemical Society</a:t>
            </a:r>
            <a:r>
              <a:rPr lang="en-GB" altLang="en-US" sz="4200" b="0" dirty="0" smtClean="0"/>
              <a:t>)</a:t>
            </a:r>
          </a:p>
          <a:p>
            <a:pPr marL="360000" lvl="1" indent="-360000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altLang="en-US" sz="4200" b="0" dirty="0" smtClean="0"/>
              <a:t>Charlotta Turner (</a:t>
            </a:r>
            <a:r>
              <a:rPr lang="en-GB" sz="4200" b="0" dirty="0" smtClean="0"/>
              <a:t>Swedish Chemical Society)</a:t>
            </a:r>
            <a:endParaRPr lang="sr-Latn-RS" sz="4200" b="0" dirty="0" smtClean="0"/>
          </a:p>
          <a:p>
            <a:pPr marL="360000" lvl="1" indent="-360000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4200" b="0" dirty="0" smtClean="0"/>
              <a:t>Sibel A. Ö</a:t>
            </a:r>
            <a:r>
              <a:rPr lang="sr-Latn-RS" sz="4200" b="0" dirty="0" smtClean="0"/>
              <a:t>zkan </a:t>
            </a:r>
            <a:r>
              <a:rPr lang="en-GB" altLang="en-US" sz="4200" b="0" dirty="0" smtClean="0"/>
              <a:t>(</a:t>
            </a:r>
            <a:r>
              <a:rPr lang="sr-Latn-RS" altLang="en-US" sz="4200" b="0" dirty="0" smtClean="0"/>
              <a:t>Turkish</a:t>
            </a:r>
            <a:r>
              <a:rPr lang="en-GB" sz="4200" b="0" dirty="0" smtClean="0"/>
              <a:t> Chemical Society)</a:t>
            </a:r>
            <a:endParaRPr lang="sr-Latn-RS" sz="4200" b="0" dirty="0" smtClean="0"/>
          </a:p>
          <a:p>
            <a:pPr marL="360000" lvl="1" indent="-360000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altLang="en-US" sz="4200" b="0" dirty="0" err="1" smtClean="0"/>
              <a:t>Lutgarde</a:t>
            </a:r>
            <a:r>
              <a:rPr lang="en-GB" altLang="en-US" sz="4200" b="0" dirty="0" smtClean="0"/>
              <a:t> </a:t>
            </a:r>
            <a:r>
              <a:rPr lang="en-US" altLang="en-US" sz="4200" b="0" dirty="0" err="1" smtClean="0"/>
              <a:t>Buydens</a:t>
            </a:r>
            <a:r>
              <a:rPr lang="en-US" altLang="en-US" sz="4200" b="0" dirty="0" smtClean="0"/>
              <a:t> (Royal Netherlands Chemical </a:t>
            </a:r>
            <a:r>
              <a:rPr lang="en-US" altLang="en-US" sz="4200" b="0" dirty="0" err="1" smtClean="0"/>
              <a:t>Societes</a:t>
            </a:r>
            <a:r>
              <a:rPr lang="en-US" altLang="en-US" sz="4200" b="0" dirty="0" smtClean="0"/>
              <a:t>)</a:t>
            </a:r>
            <a:endParaRPr lang="sr-Latn-RS" sz="4200" b="0" dirty="0" smtClean="0"/>
          </a:p>
          <a:p>
            <a:pPr marL="360000" lvl="1" indent="-360000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r-Latn-RS" sz="4200" b="0" dirty="0"/>
              <a:t>Martin Vogel (Gesellschaft Deutscher </a:t>
            </a:r>
            <a:r>
              <a:rPr lang="sr-Latn-RS" sz="4200" b="0" dirty="0" smtClean="0"/>
              <a:t>Chemiker)</a:t>
            </a:r>
            <a:endParaRPr lang="en-GB" sz="4200" b="0" dirty="0"/>
          </a:p>
          <a:p>
            <a:pPr marL="360000" lvl="1" indent="-360000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sr-Latn-RS" sz="4200" b="0" dirty="0"/>
          </a:p>
          <a:p>
            <a:pPr marL="360000" lvl="1" indent="-360000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GB" sz="4200" b="0" dirty="0" smtClean="0"/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D3-9F66-4B0C-A11F-7B5C5A6F3A0F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7" name="Picture 2" descr="Div Analytical Che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3072" y="44624"/>
            <a:ext cx="282098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8799580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10000">
        <p:fade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29816"/>
            <a:ext cx="4125094" cy="1143000"/>
          </a:xfrm>
        </p:spPr>
        <p:txBody>
          <a:bodyPr/>
          <a:lstStyle/>
          <a:p>
            <a:pPr algn="l"/>
            <a:r>
              <a:rPr lang="en-GB" i="0" dirty="0" smtClean="0"/>
              <a:t>4. Study groups</a:t>
            </a:r>
            <a:endParaRPr lang="en-GB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956" y="1916832"/>
            <a:ext cx="9649072" cy="4536504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GB" dirty="0" err="1" smtClean="0"/>
              <a:t>Bioanalytics</a:t>
            </a:r>
            <a:r>
              <a:rPr lang="en-GB" b="0" dirty="0" smtClean="0"/>
              <a:t> </a:t>
            </a:r>
            <a:r>
              <a:rPr lang="en-GB" sz="2400" b="0" dirty="0" smtClean="0"/>
              <a:t>(</a:t>
            </a:r>
            <a:r>
              <a:rPr lang="en-GB" sz="2400" b="0" i="1" dirty="0" smtClean="0"/>
              <a:t>Head Prof</a:t>
            </a:r>
            <a:r>
              <a:rPr lang="en-GB" sz="2400" b="0" i="1" dirty="0"/>
              <a:t>. Raluca-Ioana van </a:t>
            </a:r>
            <a:r>
              <a:rPr lang="en-GB" sz="2400" b="0" i="1" dirty="0" smtClean="0"/>
              <a:t>Staden)</a:t>
            </a:r>
            <a:endParaRPr lang="en-GB" sz="2400" b="0" dirty="0"/>
          </a:p>
          <a:p>
            <a:pPr>
              <a:spcBef>
                <a:spcPts val="1800"/>
              </a:spcBef>
            </a:pPr>
            <a:r>
              <a:rPr lang="en-GB" dirty="0" smtClean="0"/>
              <a:t>Chemometrics</a:t>
            </a:r>
            <a:r>
              <a:rPr lang="en-GB" b="0" dirty="0" smtClean="0"/>
              <a:t> </a:t>
            </a:r>
            <a:r>
              <a:rPr lang="en-GB" sz="2400" b="0" dirty="0" smtClean="0"/>
              <a:t>(</a:t>
            </a:r>
            <a:r>
              <a:rPr lang="en-GB" sz="2400" b="0" i="1" dirty="0" smtClean="0"/>
              <a:t>Head Prof</a:t>
            </a:r>
            <a:r>
              <a:rPr lang="en-GB" sz="2400" b="0" i="1" dirty="0"/>
              <a:t>. </a:t>
            </a:r>
            <a:r>
              <a:rPr lang="en-GB" sz="2400" b="0" i="1" dirty="0" smtClean="0"/>
              <a:t>Federico Marini) </a:t>
            </a:r>
            <a:endParaRPr lang="en-GB" sz="2400" b="0" dirty="0"/>
          </a:p>
          <a:p>
            <a:pPr>
              <a:spcBef>
                <a:spcPts val="1800"/>
              </a:spcBef>
            </a:pPr>
            <a:r>
              <a:rPr lang="en-GB" dirty="0"/>
              <a:t>Education</a:t>
            </a:r>
            <a:r>
              <a:rPr lang="en-GB" b="0" dirty="0"/>
              <a:t> </a:t>
            </a:r>
            <a:r>
              <a:rPr lang="en-GB" sz="2400" b="0" dirty="0" smtClean="0"/>
              <a:t>(</a:t>
            </a:r>
            <a:r>
              <a:rPr lang="en-GB" sz="2400" b="0" i="1" dirty="0" smtClean="0"/>
              <a:t>Head </a:t>
            </a:r>
            <a:r>
              <a:rPr lang="sr-Latn-RS" sz="2400" b="0" i="1" dirty="0" smtClean="0"/>
              <a:t>Dr</a:t>
            </a:r>
            <a:r>
              <a:rPr lang="en-GB" sz="2400" b="0" i="1" dirty="0" smtClean="0"/>
              <a:t>. </a:t>
            </a:r>
            <a:r>
              <a:rPr lang="sr-Latn-RS" sz="2400" b="0" i="1" dirty="0" smtClean="0"/>
              <a:t>Martin Vogel</a:t>
            </a:r>
            <a:r>
              <a:rPr lang="en-GB" sz="2400" b="0" dirty="0" smtClean="0"/>
              <a:t>)</a:t>
            </a:r>
          </a:p>
          <a:p>
            <a:pPr>
              <a:spcBef>
                <a:spcPts val="1800"/>
              </a:spcBef>
            </a:pPr>
            <a:r>
              <a:rPr lang="en-GB" dirty="0" err="1" smtClean="0"/>
              <a:t>Electroanalytical</a:t>
            </a:r>
            <a:r>
              <a:rPr lang="en-GB" dirty="0" smtClean="0"/>
              <a:t> Chemistry</a:t>
            </a:r>
            <a:r>
              <a:rPr lang="en-GB" sz="2400" b="0" i="1" dirty="0" smtClean="0"/>
              <a:t> (Head Prof. </a:t>
            </a:r>
            <a:r>
              <a:rPr lang="en-GB" sz="2400" b="0" i="1" dirty="0" err="1" smtClean="0"/>
              <a:t>Jiri</a:t>
            </a:r>
            <a:r>
              <a:rPr lang="en-GB" sz="2400" b="0" i="1" dirty="0" smtClean="0"/>
              <a:t> </a:t>
            </a:r>
            <a:r>
              <a:rPr lang="en-GB" sz="2400" b="0" i="1" dirty="0" err="1" smtClean="0"/>
              <a:t>Barek</a:t>
            </a:r>
            <a:r>
              <a:rPr lang="en-GB" sz="2400" b="0" i="1" dirty="0" smtClean="0"/>
              <a:t>)</a:t>
            </a:r>
            <a:endParaRPr lang="en-GB" sz="2400" b="0" i="1" dirty="0"/>
          </a:p>
          <a:p>
            <a:pPr>
              <a:spcBef>
                <a:spcPts val="1800"/>
              </a:spcBef>
            </a:pPr>
            <a:r>
              <a:rPr lang="en-GB" dirty="0"/>
              <a:t>History</a:t>
            </a:r>
            <a:r>
              <a:rPr lang="en-GB" b="0" dirty="0"/>
              <a:t> </a:t>
            </a:r>
            <a:r>
              <a:rPr lang="en-GB" sz="2400" b="0" dirty="0" smtClean="0"/>
              <a:t>(</a:t>
            </a:r>
            <a:r>
              <a:rPr lang="en-GB" sz="2400" b="0" i="1" dirty="0" smtClean="0"/>
              <a:t>Head </a:t>
            </a:r>
            <a:r>
              <a:rPr lang="en-GB" sz="2400" b="0" i="1" dirty="0" err="1" smtClean="0"/>
              <a:t>Prof</a:t>
            </a:r>
            <a:r>
              <a:rPr lang="en-GB" sz="2400" b="0" i="1" dirty="0" err="1"/>
              <a:t>.</a:t>
            </a:r>
            <a:r>
              <a:rPr lang="en-GB" sz="2400" b="0" i="1" dirty="0"/>
              <a:t> </a:t>
            </a:r>
            <a:r>
              <a:rPr lang="en-GB" sz="2400" b="0" i="1" dirty="0" smtClean="0"/>
              <a:t>Duncan Burns</a:t>
            </a:r>
            <a:r>
              <a:rPr lang="en-GB" sz="2400" b="0" dirty="0" smtClean="0"/>
              <a:t>)</a:t>
            </a:r>
            <a:endParaRPr lang="sr-Latn-RS" sz="2400" b="0" dirty="0" smtClean="0"/>
          </a:p>
          <a:p>
            <a:pPr>
              <a:spcBef>
                <a:spcPts val="1800"/>
              </a:spcBef>
            </a:pPr>
            <a:r>
              <a:rPr lang="sr-Latn-RS" dirty="0" smtClean="0"/>
              <a:t>Nanoanalytics </a:t>
            </a:r>
            <a:r>
              <a:rPr lang="sr-Latn-RS" sz="2400" b="0" i="1" dirty="0" smtClean="0"/>
              <a:t>(Head: </a:t>
            </a:r>
            <a:r>
              <a:rPr lang="sr-Latn-RS" sz="2400" b="0" i="1" dirty="0"/>
              <a:t>Prof. Sergei </a:t>
            </a:r>
            <a:r>
              <a:rPr lang="sr-Latn-RS" sz="2400" b="0" i="1" dirty="0" smtClean="0"/>
              <a:t>Shtykov)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Quality </a:t>
            </a:r>
            <a:r>
              <a:rPr lang="en-GB" dirty="0"/>
              <a:t>Assurance </a:t>
            </a:r>
            <a:r>
              <a:rPr lang="en-GB" sz="2400" b="0" dirty="0" smtClean="0"/>
              <a:t>(</a:t>
            </a:r>
            <a:r>
              <a:rPr lang="en-GB" sz="2400" b="0" i="1" dirty="0" smtClean="0"/>
              <a:t>Head </a:t>
            </a:r>
            <a:r>
              <a:rPr lang="en-GB" sz="2400" b="0" i="1" dirty="0"/>
              <a:t>Prof. </a:t>
            </a:r>
            <a:r>
              <a:rPr lang="en-GB" sz="2400" b="0" i="1" dirty="0" err="1"/>
              <a:t>Elin</a:t>
            </a:r>
            <a:r>
              <a:rPr lang="en-GB" sz="2400" b="0" i="1" dirty="0"/>
              <a:t> L. </a:t>
            </a:r>
            <a:r>
              <a:rPr lang="en-GB" sz="2400" b="0" i="1" dirty="0" err="1"/>
              <a:t>Gjengedal</a:t>
            </a:r>
            <a:r>
              <a:rPr lang="en-GB" sz="2400" b="0" dirty="0" smtClean="0"/>
              <a:t>)</a:t>
            </a:r>
            <a:endParaRPr lang="en-GB" dirty="0"/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D3-9F66-4B0C-A11F-7B5C5A6F3A0F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7" name="Picture 2" descr="Div Analytical Che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3072" y="44624"/>
            <a:ext cx="282098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6879029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10000">
        <p:fade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10</Pages>
  <Words>430</Words>
  <Application>Microsoft Office PowerPoint</Application>
  <PresentationFormat>35mm Slides</PresentationFormat>
  <Paragraphs>75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EuChemS</vt:lpstr>
      <vt:lpstr>EuChemS-DAC</vt:lpstr>
      <vt:lpstr>EuChemS-DAC Strategy</vt:lpstr>
      <vt:lpstr>Slide 4</vt:lpstr>
      <vt:lpstr>2. Analytical Chemistry profile</vt:lpstr>
      <vt:lpstr>3. Governance and structure</vt:lpstr>
      <vt:lpstr>4. Study groups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2014-10-07T13:58:39Z</dcterms:created>
  <dcterms:modified xsi:type="dcterms:W3CDTF">2020-09-05T15:44:12Z</dcterms:modified>
</cp:coreProperties>
</file>